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69"/>
  </p:notesMasterIdLst>
  <p:sldIdLst>
    <p:sldId id="325" r:id="rId2"/>
    <p:sldId id="326" r:id="rId3"/>
    <p:sldId id="328" r:id="rId4"/>
    <p:sldId id="329" r:id="rId5"/>
    <p:sldId id="327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284" r:id="rId30"/>
    <p:sldId id="353" r:id="rId31"/>
    <p:sldId id="354" r:id="rId32"/>
    <p:sldId id="355" r:id="rId33"/>
    <p:sldId id="356" r:id="rId34"/>
    <p:sldId id="289" r:id="rId35"/>
    <p:sldId id="357" r:id="rId36"/>
    <p:sldId id="358" r:id="rId37"/>
    <p:sldId id="359" r:id="rId38"/>
    <p:sldId id="293" r:id="rId39"/>
    <p:sldId id="360" r:id="rId40"/>
    <p:sldId id="361" r:id="rId41"/>
    <p:sldId id="362" r:id="rId42"/>
    <p:sldId id="363" r:id="rId43"/>
    <p:sldId id="364" r:id="rId44"/>
    <p:sldId id="365" r:id="rId45"/>
    <p:sldId id="301" r:id="rId46"/>
    <p:sldId id="366" r:id="rId47"/>
    <p:sldId id="367" r:id="rId48"/>
    <p:sldId id="323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9" autoAdjust="0"/>
    <p:restoredTop sz="91412"/>
  </p:normalViewPr>
  <p:slideViewPr>
    <p:cSldViewPr snapToGrid="0" snapToObjects="1">
      <p:cViewPr varScale="1">
        <p:scale>
          <a:sx n="108" d="100"/>
          <a:sy n="108" d="100"/>
        </p:scale>
        <p:origin x="10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Van Horn" userId="ffda12f8-0cd6-4bc8-92aa-4eb37bfb880c" providerId="ADAL" clId="{B31CCD44-1CD6-7B48-8BFF-DC4C9AB6776D}"/>
    <pc:docChg chg="custSel modSld">
      <pc:chgData name="Bruce Van Horn" userId="ffda12f8-0cd6-4bc8-92aa-4eb37bfb880c" providerId="ADAL" clId="{B31CCD44-1CD6-7B48-8BFF-DC4C9AB6776D}" dt="2018-01-30T17:15:57.595" v="362" actId="20577"/>
      <pc:docMkLst>
        <pc:docMk/>
      </pc:docMkLst>
      <pc:sldChg chg="delSp modSp">
        <pc:chgData name="Bruce Van Horn" userId="ffda12f8-0cd6-4bc8-92aa-4eb37bfb880c" providerId="ADAL" clId="{B31CCD44-1CD6-7B48-8BFF-DC4C9AB6776D}" dt="2018-01-30T17:15:57.595" v="362" actId="20577"/>
        <pc:sldMkLst>
          <pc:docMk/>
          <pc:sldMk cId="178908539" sldId="326"/>
        </pc:sldMkLst>
        <pc:spChg chg="mod">
          <ac:chgData name="Bruce Van Horn" userId="ffda12f8-0cd6-4bc8-92aa-4eb37bfb880c" providerId="ADAL" clId="{B31CCD44-1CD6-7B48-8BFF-DC4C9AB6776D}" dt="2018-01-30T17:15:57.595" v="362" actId="20577"/>
          <ac:spMkLst>
            <pc:docMk/>
            <pc:sldMk cId="178908539" sldId="326"/>
            <ac:spMk id="5" creationId="{00000000-0000-0000-0000-000000000000}"/>
          </ac:spMkLst>
        </pc:spChg>
        <pc:spChg chg="del">
          <ac:chgData name="Bruce Van Horn" userId="ffda12f8-0cd6-4bc8-92aa-4eb37bfb880c" providerId="ADAL" clId="{B31CCD44-1CD6-7B48-8BFF-DC4C9AB6776D}" dt="2018-01-30T16:05:24.763" v="0" actId="478"/>
          <ac:spMkLst>
            <pc:docMk/>
            <pc:sldMk cId="178908539" sldId="326"/>
            <ac:spMk id="6" creationId="{00000000-0000-0000-0000-000000000000}"/>
          </ac:spMkLst>
        </pc:spChg>
      </pc:sldChg>
      <pc:sldChg chg="modSp">
        <pc:chgData name="Bruce Van Horn" userId="ffda12f8-0cd6-4bc8-92aa-4eb37bfb880c" providerId="ADAL" clId="{B31CCD44-1CD6-7B48-8BFF-DC4C9AB6776D}" dt="2018-01-30T16:38:04.539" v="29" actId="20577"/>
        <pc:sldMkLst>
          <pc:docMk/>
          <pc:sldMk cId="1745100917" sldId="330"/>
        </pc:sldMkLst>
        <pc:spChg chg="mod">
          <ac:chgData name="Bruce Van Horn" userId="ffda12f8-0cd6-4bc8-92aa-4eb37bfb880c" providerId="ADAL" clId="{B31CCD44-1CD6-7B48-8BFF-DC4C9AB6776D}" dt="2018-01-30T16:38:04.539" v="29" actId="20577"/>
          <ac:spMkLst>
            <pc:docMk/>
            <pc:sldMk cId="1745100917" sldId="330"/>
            <ac:spMk id="7" creationId="{00000000-0000-0000-0000-000000000000}"/>
          </ac:spMkLst>
        </pc:spChg>
      </pc:sldChg>
      <pc:sldChg chg="modSp">
        <pc:chgData name="Bruce Van Horn" userId="ffda12f8-0cd6-4bc8-92aa-4eb37bfb880c" providerId="ADAL" clId="{B31CCD44-1CD6-7B48-8BFF-DC4C9AB6776D}" dt="2018-01-30T16:41:32.485" v="313" actId="20577"/>
        <pc:sldMkLst>
          <pc:docMk/>
          <pc:sldMk cId="1923743354" sldId="331"/>
        </pc:sldMkLst>
        <pc:spChg chg="mod">
          <ac:chgData name="Bruce Van Horn" userId="ffda12f8-0cd6-4bc8-92aa-4eb37bfb880c" providerId="ADAL" clId="{B31CCD44-1CD6-7B48-8BFF-DC4C9AB6776D}" dt="2018-01-30T16:41:32.485" v="313" actId="20577"/>
          <ac:spMkLst>
            <pc:docMk/>
            <pc:sldMk cId="1923743354" sldId="331"/>
            <ac:spMk id="11" creationId="{00000000-0000-0000-0000-000000000000}"/>
          </ac:spMkLst>
        </pc:spChg>
      </pc:sldChg>
      <pc:sldChg chg="addSp delSp modAnim">
        <pc:chgData name="Bruce Van Horn" userId="ffda12f8-0cd6-4bc8-92aa-4eb37bfb880c" providerId="ADAL" clId="{B31CCD44-1CD6-7B48-8BFF-DC4C9AB6776D}" dt="2018-01-30T16:42:54.734" v="317"/>
        <pc:sldMkLst>
          <pc:docMk/>
          <pc:sldMk cId="161529687" sldId="337"/>
        </pc:sldMkLst>
        <pc:picChg chg="add">
          <ac:chgData name="Bruce Van Horn" userId="ffda12f8-0cd6-4bc8-92aa-4eb37bfb880c" providerId="ADAL" clId="{B31CCD44-1CD6-7B48-8BFF-DC4C9AB6776D}" dt="2018-01-30T16:42:54.734" v="317"/>
          <ac:picMkLst>
            <pc:docMk/>
            <pc:sldMk cId="161529687" sldId="337"/>
            <ac:picMk id="30" creationId="{519DD802-67B6-C841-B397-263C56AFB4D4}"/>
          </ac:picMkLst>
        </pc:picChg>
        <pc:picChg chg="del">
          <ac:chgData name="Bruce Van Horn" userId="ffda12f8-0cd6-4bc8-92aa-4eb37bfb880c" providerId="ADAL" clId="{B31CCD44-1CD6-7B48-8BFF-DC4C9AB6776D}" dt="2018-01-30T16:42:51.714" v="314" actId="478"/>
          <ac:picMkLst>
            <pc:docMk/>
            <pc:sldMk cId="161529687" sldId="337"/>
            <ac:picMk id="35" creationId="{00000000-0000-0000-0000-000000000000}"/>
          </ac:picMkLst>
        </pc:picChg>
        <pc:picChg chg="del">
          <ac:chgData name="Bruce Van Horn" userId="ffda12f8-0cd6-4bc8-92aa-4eb37bfb880c" providerId="ADAL" clId="{B31CCD44-1CD6-7B48-8BFF-DC4C9AB6776D}" dt="2018-01-30T16:42:52.492" v="315" actId="478"/>
          <ac:picMkLst>
            <pc:docMk/>
            <pc:sldMk cId="161529687" sldId="337"/>
            <ac:picMk id="36" creationId="{00000000-0000-0000-0000-000000000000}"/>
          </ac:picMkLst>
        </pc:picChg>
        <pc:picChg chg="del">
          <ac:chgData name="Bruce Van Horn" userId="ffda12f8-0cd6-4bc8-92aa-4eb37bfb880c" providerId="ADAL" clId="{B31CCD44-1CD6-7B48-8BFF-DC4C9AB6776D}" dt="2018-01-30T16:42:53.142" v="316" actId="478"/>
          <ac:picMkLst>
            <pc:docMk/>
            <pc:sldMk cId="161529687" sldId="337"/>
            <ac:picMk id="37" creationId="{00000000-0000-0000-0000-000000000000}"/>
          </ac:picMkLst>
        </pc:picChg>
        <pc:picChg chg="add">
          <ac:chgData name="Bruce Van Horn" userId="ffda12f8-0cd6-4bc8-92aa-4eb37bfb880c" providerId="ADAL" clId="{B31CCD44-1CD6-7B48-8BFF-DC4C9AB6776D}" dt="2018-01-30T16:42:54.734" v="317"/>
          <ac:picMkLst>
            <pc:docMk/>
            <pc:sldMk cId="161529687" sldId="337"/>
            <ac:picMk id="40" creationId="{274AC13F-A155-E04E-9EA4-6BC1B108A19E}"/>
          </ac:picMkLst>
        </pc:picChg>
        <pc:picChg chg="add">
          <ac:chgData name="Bruce Van Horn" userId="ffda12f8-0cd6-4bc8-92aa-4eb37bfb880c" providerId="ADAL" clId="{B31CCD44-1CD6-7B48-8BFF-DC4C9AB6776D}" dt="2018-01-30T16:42:54.734" v="317"/>
          <ac:picMkLst>
            <pc:docMk/>
            <pc:sldMk cId="161529687" sldId="337"/>
            <ac:picMk id="41" creationId="{4272DC34-EEE5-3D44-AF2B-9BF8FA1263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765F21-E472-4FC2-95D4-6F7CB91094C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C6D194E-8E9E-473A-8231-4042DEC9BB6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1BCA22-B058-4353-B799-8945951D761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9AD45F9-C15C-4D8F-99E8-D206A3DABFB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9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2D15D5E-127D-454D-A136-E1CE1F7EE8A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859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3DA2FE7-6F98-46B3-9C93-EF5DC45CB26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28ED5AF-EF40-48AC-811E-8A021E56542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BA3D440-59D6-47EF-A0A5-94A967D2822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8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37A7800-D5F9-4AF1-9AAB-586937CE572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938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0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713" r:id="rId5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mu.bootcampcontent.com/SMU-Coding-Bootcamp/SMDA201801FSF4-Class-Repository-FSF/tree/master/01-Class-Content/01-html-git-css/02-Homework/Instructions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dingbootcamp.hosted.panopto.com/Panopto/Pages/Sessions/List.aspx?folderID=d623fb7f-c667-4636-b61d-a86b0027c690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2573117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70C109-8470-4251-9882-4BA83F43C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23899"/>
            <a:ext cx="5616575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114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/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009103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/>
          </a:p>
        </p:txBody>
      </p:sp>
      <p:pic>
        <p:nvPicPr>
          <p:cNvPr id="7" name="Picture 6"/>
          <p:cNvPicPr/>
          <p:nvPr/>
        </p:nvPicPr>
        <p:blipFill>
          <a:blip r:embed="rId2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8" name="Picture 4"/>
          <p:cNvPicPr/>
          <p:nvPr/>
        </p:nvPicPr>
        <p:blipFill>
          <a:blip r:embed="rId3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1120618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Pushing and Pulling to GitHub</a:t>
            </a:r>
            <a:endParaRPr/>
          </a:p>
        </p:txBody>
      </p:sp>
      <p:sp>
        <p:nvSpPr>
          <p:cNvPr id="12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" name="Picture 10"/>
          <p:cNvPicPr/>
          <p:nvPr/>
        </p:nvPicPr>
        <p:blipFill>
          <a:blip r:embed="rId2"/>
          <a:stretch/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4" name="Picture 10"/>
          <p:cNvPicPr/>
          <p:nvPr/>
        </p:nvPicPr>
        <p:blipFill>
          <a:blip r:embed="rId2"/>
          <a:stretch/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" name="Picture 35"/>
          <p:cNvPicPr/>
          <p:nvPr/>
        </p:nvPicPr>
        <p:blipFill>
          <a:blip r:embed="rId2"/>
          <a:stretch/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" name="Picture 10"/>
          <p:cNvPicPr/>
          <p:nvPr/>
        </p:nvPicPr>
        <p:blipFill>
          <a:blip r:embed="rId2"/>
          <a:stretch/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7" name="Picture 2"/>
          <p:cNvPicPr/>
          <p:nvPr/>
        </p:nvPicPr>
        <p:blipFill>
          <a:blip r:embed="rId3"/>
          <a:stretch/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8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20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21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22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23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sp>
        <p:nvSpPr>
          <p:cNvPr id="25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Push Code</a:t>
            </a:r>
            <a:endParaRPr/>
          </a:p>
        </p:txBody>
      </p:sp>
      <p:sp>
        <p:nvSpPr>
          <p:cNvPr id="26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Push Code</a:t>
            </a:r>
            <a:endParaRPr/>
          </a:p>
        </p:txBody>
      </p:sp>
      <p:sp>
        <p:nvSpPr>
          <p:cNvPr id="29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sp>
        <p:nvSpPr>
          <p:cNvPr id="31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sp>
        <p:nvSpPr>
          <p:cNvPr id="32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Push Code</a:t>
            </a:r>
            <a:endParaRPr/>
          </a:p>
        </p:txBody>
      </p:sp>
      <p:sp>
        <p:nvSpPr>
          <p:cNvPr id="34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/>
              </a:rPr>
              <a:t>GitHub Branch</a:t>
            </a:r>
            <a:endParaRPr/>
          </a:p>
        </p:txBody>
      </p:sp>
      <p:sp>
        <p:nvSpPr>
          <p:cNvPr id="38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Pull Code</a:t>
            </a:r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9DD802-67B6-C841-B397-263C56AFB4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-98376" y="2415652"/>
            <a:ext cx="1561594" cy="12289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74AC13F-A155-E04E-9EA4-6BC1B108A1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104344" y="3833822"/>
            <a:ext cx="1211991" cy="10801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272DC34-EEE5-3D44-AF2B-9BF8FA1263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t="16167" r="43007" b="63616"/>
          <a:stretch/>
        </p:blipFill>
        <p:spPr>
          <a:xfrm>
            <a:off x="270073" y="5350375"/>
            <a:ext cx="1136107" cy="8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9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Syntax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42" name="Picture 2"/>
          <p:cNvPicPr/>
          <p:nvPr/>
        </p:nvPicPr>
        <p:blipFill>
          <a:blip r:embed="rId2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613306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/>
          </a:p>
        </p:txBody>
      </p:sp>
      <p:pic>
        <p:nvPicPr>
          <p:cNvPr id="8" name="Picture 2"/>
          <p:cNvPicPr/>
          <p:nvPr/>
        </p:nvPicPr>
        <p:blipFill>
          <a:blip r:embed="rId2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9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them.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14902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Box Model</a:t>
            </a:r>
            <a:endParaRPr/>
          </a:p>
        </p:txBody>
      </p:sp>
      <p:sp>
        <p:nvSpPr>
          <p:cNvPr id="12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dirty="0"/>
          </a:p>
        </p:txBody>
      </p:sp>
      <p:pic>
        <p:nvPicPr>
          <p:cNvPr id="13" name="Picture 2"/>
          <p:cNvPicPr/>
          <p:nvPr/>
        </p:nvPicPr>
        <p:blipFill>
          <a:blip r:embed="rId2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81813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CSS Positioning</a:t>
            </a:r>
            <a:endParaRPr/>
          </a:p>
        </p:txBody>
      </p:sp>
      <p:sp>
        <p:nvSpPr>
          <p:cNvPr id="8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  <p:pic>
        <p:nvPicPr>
          <p:cNvPr id="9" name="Picture 9"/>
          <p:cNvPicPr/>
          <p:nvPr/>
        </p:nvPicPr>
        <p:blipFill>
          <a:blip r:embed="rId2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2301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How to Learn…</a:t>
            </a:r>
            <a:endParaRPr/>
          </a:p>
        </p:txBody>
      </p:sp>
      <p:pic>
        <p:nvPicPr>
          <p:cNvPr id="11" name="Picture 8"/>
          <p:cNvPicPr/>
          <p:nvPr/>
        </p:nvPicPr>
        <p:blipFill>
          <a:blip r:embed="rId2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12" name="Picture 4"/>
          <p:cNvPicPr/>
          <p:nvPr/>
        </p:nvPicPr>
        <p:blipFill>
          <a:blip r:embed="rId3"/>
          <a:srcRect l="15997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4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14" name="Picture 2"/>
          <p:cNvPicPr/>
          <p:nvPr/>
        </p:nvPicPr>
        <p:blipFill>
          <a:blip r:embed="rId5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6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16" name="Picture 13"/>
          <p:cNvPicPr/>
          <p:nvPr/>
        </p:nvPicPr>
        <p:blipFill>
          <a:blip r:embed="rId7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17" name="Picture 14"/>
          <p:cNvPicPr/>
          <p:nvPr/>
        </p:nvPicPr>
        <p:blipFill>
          <a:blip r:embed="rId8"/>
          <a:srcRect t="5647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18" name="Picture 15"/>
          <p:cNvPicPr/>
          <p:nvPr/>
        </p:nvPicPr>
        <p:blipFill>
          <a:blip r:embed="rId9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19" name="Picture 8"/>
          <p:cNvPicPr/>
          <p:nvPr/>
        </p:nvPicPr>
        <p:blipFill>
          <a:blip r:embed="rId1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7242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/>
          </a:p>
        </p:txBody>
      </p:sp>
      <p:pic>
        <p:nvPicPr>
          <p:cNvPr id="21" name="Picture 4"/>
          <p:cNvPicPr/>
          <p:nvPr/>
        </p:nvPicPr>
        <p:blipFill>
          <a:blip r:embed="rId2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3016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/>
          </a:p>
        </p:txBody>
      </p:sp>
      <p:sp>
        <p:nvSpPr>
          <p:cNvPr id="4" name="CustomShape 2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 dirty="0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</a:p>
          <a:p>
            <a:pPr algn="ctr">
              <a:lnSpc>
                <a:spcPct val="100000"/>
              </a:lnSpc>
            </a:pPr>
            <a:r>
              <a:rPr lang="en-US" sz="2400" i="1" dirty="0">
                <a:solidFill>
                  <a:srgbClr val="000000"/>
                </a:solidFill>
                <a:latin typeface="Arial"/>
                <a:ea typeface="Roboto"/>
              </a:rPr>
              <a:t>(are you in the fire or is the fire in you?)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0853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4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6"/>
          <p:cNvPicPr/>
          <p:nvPr/>
        </p:nvPicPr>
        <p:blipFill>
          <a:blip r:embed="rId2"/>
          <a:srcRect t="17160" b="6744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7" name="Picture 10"/>
          <p:cNvPicPr/>
          <p:nvPr/>
        </p:nvPicPr>
        <p:blipFill>
          <a:blip r:embed="rId3"/>
          <a:srcRect l="-727" t="-2821" r="24818" b="78208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8" name="Picture 11"/>
          <p:cNvPicPr/>
          <p:nvPr/>
        </p:nvPicPr>
        <p:blipFill>
          <a:blip r:embed="rId4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9" name="Picture 12"/>
          <p:cNvPicPr/>
          <p:nvPr/>
        </p:nvPicPr>
        <p:blipFill>
          <a:blip r:embed="rId5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10" name="Picture 13"/>
          <p:cNvPicPr/>
          <p:nvPr/>
        </p:nvPicPr>
        <p:blipFill>
          <a:blip r:embed="rId6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11" name="Picture 14"/>
          <p:cNvPicPr/>
          <p:nvPr/>
        </p:nvPicPr>
        <p:blipFill>
          <a:blip r:embed="rId7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971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13" name="Picture 4"/>
          <p:cNvPicPr/>
          <p:nvPr/>
        </p:nvPicPr>
        <p:blipFill>
          <a:blip r:embed="rId2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1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948711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In theory, this helps with organization and search engine optimization.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5660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09745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7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div?</a:t>
            </a:r>
            <a:endParaRPr/>
          </a:p>
        </p:txBody>
      </p:sp>
      <p:sp>
        <p:nvSpPr>
          <p:cNvPr id="13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Section?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621566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Classes vs. IDs</a:t>
            </a:r>
            <a:endParaRPr/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10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/>
          </a:p>
        </p:txBody>
      </p:sp>
      <p:sp>
        <p:nvSpPr>
          <p:cNvPr id="15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08175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2" name="Picture 13"/>
          <p:cNvPicPr/>
          <p:nvPr/>
        </p:nvPicPr>
        <p:blipFill>
          <a:blip r:embed="rId2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093057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Plus, you’ll see your results instantly. </a:t>
            </a:r>
            <a:endParaRPr dirty="0"/>
          </a:p>
        </p:txBody>
      </p:sp>
      <p:sp>
        <p:nvSpPr>
          <p:cNvPr id="8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Modifying Sites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87540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pic>
        <p:nvPicPr>
          <p:cNvPr id="8" name="Picture 7"/>
          <p:cNvPicPr/>
          <p:nvPr/>
        </p:nvPicPr>
        <p:blipFill>
          <a:blip r:embed="rId2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9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81092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0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1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516559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1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6282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441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Loading Multiple CSS </a:t>
            </a: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Files ***(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Very Important!!!)***</a:t>
            </a:r>
            <a:endParaRPr dirty="0"/>
          </a:p>
        </p:txBody>
      </p:sp>
      <p:pic>
        <p:nvPicPr>
          <p:cNvPr id="7" name="Picture 3"/>
          <p:cNvPicPr/>
          <p:nvPr/>
        </p:nvPicPr>
        <p:blipFill>
          <a:blip r:embed="rId2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8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/>
              </a:rPr>
              <a:t>the loading order matters!!!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79862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What Browser?</a:t>
            </a:r>
            <a:endParaRPr/>
          </a:p>
        </p:txBody>
      </p:sp>
      <p:sp>
        <p:nvSpPr>
          <p:cNvPr id="9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12859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/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8259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/>
          </a:p>
        </p:txBody>
      </p:sp>
      <p:pic>
        <p:nvPicPr>
          <p:cNvPr id="8" name="Picture 4"/>
          <p:cNvPicPr/>
          <p:nvPr/>
        </p:nvPicPr>
        <p:blipFill>
          <a:blip r:embed="rId2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However, you will have to re-style everything yourself.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84136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/>
                <a:ea typeface="Roboto"/>
              </a:rPr>
              <a:t>Example.html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 | 4-ResetCSS)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815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figuring out things on your own.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6850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727047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To the Web with GitHub!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4154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Internet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/>
          </a:p>
        </p:txBody>
      </p:sp>
      <p:pic>
        <p:nvPicPr>
          <p:cNvPr id="10" name="Picture 2"/>
          <p:cNvPicPr/>
          <p:nvPr/>
        </p:nvPicPr>
        <p:blipFill>
          <a:blip r:embed="rId2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7505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/>
          </a:p>
        </p:txBody>
      </p:sp>
      <p:sp>
        <p:nvSpPr>
          <p:cNvPr id="8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710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Together Now…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90629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Static Personal 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5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252964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Roboto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9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3565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918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Site </a:t>
            </a:r>
            <a:r>
              <a:rPr lang="mr-IN" sz="2400" b="1" strike="noStrike" dirty="0">
                <a:solidFill>
                  <a:srgbClr val="000000"/>
                </a:solidFill>
                <a:latin typeface="Arial"/>
              </a:rPr>
              <a:t>–</a:t>
            </a:r>
            <a:r>
              <a:rPr lang="en-US" sz="2400" b="1" strike="noStrike" dirty="0">
                <a:solidFill>
                  <a:srgbClr val="000000"/>
                </a:solidFill>
                <a:latin typeface="Arial"/>
              </a:rPr>
              <a:t> GitHub Pages</a:t>
            </a:r>
            <a:endParaRPr dirty="0"/>
          </a:p>
        </p:txBody>
      </p:sp>
      <p:sp>
        <p:nvSpPr>
          <p:cNvPr id="11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14014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217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  <p:sp>
        <p:nvSpPr>
          <p:cNvPr id="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5612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/>
          </a:p>
        </p:txBody>
      </p:sp>
      <p:sp>
        <p:nvSpPr>
          <p:cNvPr id="11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99605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040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9934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751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And Back to </a:t>
            </a:r>
            <a:r>
              <a:rPr lang="en-US" sz="4100" b="1" i="1" strike="noStrike" dirty="0" err="1">
                <a:solidFill>
                  <a:srgbClr val="FFFFFF"/>
                </a:solidFill>
                <a:latin typeface="Arial"/>
              </a:rPr>
              <a:t>Git</a:t>
            </a:r>
            <a:r>
              <a:rPr lang="en-US" sz="4100" b="1" i="1" strike="noStrike" dirty="0">
                <a:solidFill>
                  <a:srgbClr val="FFFFFF"/>
                </a:solidFill>
                <a:latin typeface="Arial"/>
              </a:rPr>
              <a:t>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959713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</a:t>
            </a:r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2553840" y="1152720"/>
            <a:ext cx="4919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OMG. I HAZ THE GREATEST HTML IDEA!!!!!</a:t>
            </a:r>
            <a:endParaRPr/>
          </a:p>
        </p:txBody>
      </p:sp>
      <p:sp>
        <p:nvSpPr>
          <p:cNvPr id="314" name="Line 3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15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6" name="CustomShape 4"/>
          <p:cNvSpPr/>
          <p:nvPr/>
        </p:nvSpPr>
        <p:spPr>
          <a:xfrm>
            <a:off x="2534400" y="1642320"/>
            <a:ext cx="3760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</a:rPr>
              <a:t>SpongeSite.com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</a:t>
            </a:r>
            <a:endParaRPr/>
          </a:p>
        </p:txBody>
      </p:sp>
      <p:pic>
        <p:nvPicPr>
          <p:cNvPr id="318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19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0" name="Picture 10"/>
          <p:cNvPicPr/>
          <p:nvPr/>
        </p:nvPicPr>
        <p:blipFill>
          <a:blip r:embed="rId4"/>
          <a:stretch/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21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/>
              </a:rPr>
              <a:t>Programming Away…</a:t>
            </a:r>
            <a:endParaRPr/>
          </a:p>
        </p:txBody>
      </p:sp>
      <p:pic>
        <p:nvPicPr>
          <p:cNvPr id="322" name="Picture 2"/>
          <p:cNvPicPr/>
          <p:nvPr/>
        </p:nvPicPr>
        <p:blipFill>
          <a:blip r:embed="rId5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23" name="CustomShape 4"/>
          <p:cNvSpPr/>
          <p:nvPr/>
        </p:nvSpPr>
        <p:spPr>
          <a:xfrm>
            <a:off x="2564640" y="4516920"/>
            <a:ext cx="5245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/>
              </a:rPr>
              <a:t>Spongebob’s idea is dumb. We should call it…</a:t>
            </a:r>
            <a:endParaRPr/>
          </a:p>
        </p:txBody>
      </p:sp>
      <p:sp>
        <p:nvSpPr>
          <p:cNvPr id="324" name="CustomShape 5"/>
          <p:cNvSpPr/>
          <p:nvPr/>
        </p:nvSpPr>
        <p:spPr>
          <a:xfrm>
            <a:off x="2563560" y="5074920"/>
            <a:ext cx="4169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/>
              </a:rPr>
              <a:t>PrincezzzSite.com</a:t>
            </a:r>
            <a:endParaRPr/>
          </a:p>
        </p:txBody>
      </p:sp>
      <p:sp>
        <p:nvSpPr>
          <p:cNvPr id="325" name="Line 6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</a:t>
            </a:r>
            <a:endParaRPr/>
          </a:p>
        </p:txBody>
      </p:sp>
      <p:pic>
        <p:nvPicPr>
          <p:cNvPr id="327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sp>
        <p:nvSpPr>
          <p:cNvPr id="328" name="Line 2"/>
          <p:cNvSpPr/>
          <p:nvPr/>
        </p:nvSpPr>
        <p:spPr>
          <a:xfrm flipV="1">
            <a:off x="2057400" y="149904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pic>
        <p:nvPicPr>
          <p:cNvPr id="329" name="Picture 10"/>
          <p:cNvPicPr/>
          <p:nvPr/>
        </p:nvPicPr>
        <p:blipFill>
          <a:blip r:embed="rId4"/>
          <a:stretch/>
        </p:blipFill>
        <p:spPr>
          <a:xfrm>
            <a:off x="6334200" y="89712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550600" y="122220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/>
              </a:rPr>
              <a:t>Programming Away…</a:t>
            </a:r>
            <a:endParaRPr/>
          </a:p>
        </p:txBody>
      </p:sp>
      <p:pic>
        <p:nvPicPr>
          <p:cNvPr id="331" name="Picture 2"/>
          <p:cNvPicPr/>
          <p:nvPr/>
        </p:nvPicPr>
        <p:blipFill>
          <a:blip r:embed="rId5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32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>
            <a:solidFill>
              <a:schemeClr val="tx1"/>
            </a:solidFill>
          </a:ln>
        </p:spPr>
      </p:sp>
      <p:sp>
        <p:nvSpPr>
          <p:cNvPr id="333" name="CustomShape 5"/>
          <p:cNvSpPr/>
          <p:nvPr/>
        </p:nvSpPr>
        <p:spPr>
          <a:xfrm>
            <a:off x="2674440" y="4441680"/>
            <a:ext cx="1650240" cy="27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000000"/>
                </a:solidFill>
                <a:latin typeface="Arial"/>
              </a:rPr>
              <a:t>Programming Away…</a:t>
            </a:r>
            <a:endParaRPr/>
          </a:p>
        </p:txBody>
      </p:sp>
      <p:pic>
        <p:nvPicPr>
          <p:cNvPr id="334" name="Picture 10"/>
          <p:cNvPicPr/>
          <p:nvPr/>
        </p:nvPicPr>
        <p:blipFill>
          <a:blip r:embed="rId4"/>
          <a:stretch/>
        </p:blipFill>
        <p:spPr>
          <a:xfrm>
            <a:off x="6334200" y="3700080"/>
            <a:ext cx="2514240" cy="2514240"/>
          </a:xfrm>
          <a:prstGeom prst="rect">
            <a:avLst/>
          </a:prstGeom>
          <a:ln>
            <a:noFill/>
          </a:ln>
        </p:spPr>
      </p:pic>
      <p:sp>
        <p:nvSpPr>
          <p:cNvPr id="335" name="CustomShape 6"/>
          <p:cNvSpPr/>
          <p:nvPr/>
        </p:nvSpPr>
        <p:spPr>
          <a:xfrm flipV="1">
            <a:off x="4209120" y="2154240"/>
            <a:ext cx="2124720" cy="111528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7"/>
          <p:cNvSpPr/>
          <p:nvPr/>
        </p:nvSpPr>
        <p:spPr>
          <a:xfrm>
            <a:off x="4209120" y="3315600"/>
            <a:ext cx="2124720" cy="1641600"/>
          </a:xfrm>
          <a:prstGeom prst="straightConnector1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8"/>
          <p:cNvSpPr/>
          <p:nvPr/>
        </p:nvSpPr>
        <p:spPr>
          <a:xfrm>
            <a:off x="2057400" y="2925720"/>
            <a:ext cx="3962160" cy="774360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9"/>
          <p:cNvSpPr/>
          <p:nvPr/>
        </p:nvSpPr>
        <p:spPr>
          <a:xfrm>
            <a:off x="2286000" y="2925720"/>
            <a:ext cx="3733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/>
              </a:rPr>
              <a:t>Now they have two completely </a:t>
            </a:r>
            <a:r>
              <a:rPr lang="en-US" b="1" i="1" u="sng" strike="noStrike">
                <a:solidFill>
                  <a:srgbClr val="FFFFFF"/>
                </a:solidFill>
                <a:latin typeface="Arial"/>
              </a:rPr>
              <a:t>different</a:t>
            </a:r>
            <a:r>
              <a:rPr lang="en-US" b="1" strike="noStrike">
                <a:solidFill>
                  <a:srgbClr val="FFFFFF"/>
                </a:solidFill>
                <a:latin typeface="Arial"/>
              </a:rPr>
              <a:t> versions.</a:t>
            </a:r>
            <a:endParaRPr/>
          </a:p>
        </p:txBody>
      </p:sp>
      <p:sp>
        <p:nvSpPr>
          <p:cNvPr id="339" name="CustomShape 1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Tragedy #1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41" name="Picture 2"/>
          <p:cNvPicPr/>
          <p:nvPr/>
        </p:nvPicPr>
        <p:blipFill>
          <a:blip r:embed="rId4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Main Branch (Spongebob’s)</a:t>
            </a:r>
            <a:endParaRPr/>
          </a:p>
        </p:txBody>
      </p:sp>
      <p:sp>
        <p:nvSpPr>
          <p:cNvPr id="343" name="CustomShape 2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Prince’s Branch</a:t>
            </a:r>
            <a:endParaRPr/>
          </a:p>
        </p:txBody>
      </p:sp>
      <p:pic>
        <p:nvPicPr>
          <p:cNvPr id="344" name="Picture 10"/>
          <p:cNvPicPr/>
          <p:nvPr/>
        </p:nvPicPr>
        <p:blipFill>
          <a:blip r:embed="rId5"/>
          <a:stretch/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5" name="Picture 10"/>
          <p:cNvPicPr/>
          <p:nvPr/>
        </p:nvPicPr>
        <p:blipFill>
          <a:blip r:embed="rId5"/>
          <a:stretch/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6" name="Picture 10"/>
          <p:cNvPicPr/>
          <p:nvPr/>
        </p:nvPicPr>
        <p:blipFill>
          <a:blip r:embed="rId5"/>
          <a:stretch/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7" name="Picture 10"/>
          <p:cNvPicPr/>
          <p:nvPr/>
        </p:nvPicPr>
        <p:blipFill>
          <a:blip r:embed="rId5"/>
          <a:stretch/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48" name="Picture 10"/>
          <p:cNvPicPr/>
          <p:nvPr/>
        </p:nvPicPr>
        <p:blipFill>
          <a:blip r:embed="rId5"/>
          <a:stretch/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350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51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352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353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5</a:t>
            </a:r>
            <a:endParaRPr/>
          </a:p>
        </p:txBody>
      </p:sp>
      <p:pic>
        <p:nvPicPr>
          <p:cNvPr id="354" name="Picture 10"/>
          <p:cNvPicPr/>
          <p:nvPr/>
        </p:nvPicPr>
        <p:blipFill>
          <a:blip r:embed="rId5"/>
          <a:stretch/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55" name="CustomShape 8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5311080" y="3231360"/>
            <a:ext cx="383256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Prince </a:t>
            </a:r>
            <a:r>
              <a:rPr lang="en-US" sz="1400" b="1" u="sng" strike="noStrike">
                <a:solidFill>
                  <a:srgbClr val="000000"/>
                </a:solidFill>
                <a:latin typeface="Arial"/>
              </a:rPr>
              <a:t>pushes </a:t>
            </a:r>
            <a:r>
              <a:rPr lang="en-US" sz="1400" strike="noStrike">
                <a:solidFill>
                  <a:srgbClr val="000000"/>
                </a:solidFill>
                <a:latin typeface="Arial"/>
              </a:rPr>
              <a:t>his code changes into the main branch.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If Prince is allowed to push his code, it could seriously ruin Spongebob’s vision and working code.</a:t>
            </a:r>
            <a:endParaRPr/>
          </a:p>
        </p:txBody>
      </p:sp>
      <p:sp>
        <p:nvSpPr>
          <p:cNvPr id="361" name="CustomShape 14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Spongebob continues programming</a:t>
            </a:r>
            <a:endParaRPr/>
          </a:p>
        </p:txBody>
      </p:sp>
      <p:sp>
        <p:nvSpPr>
          <p:cNvPr id="362" name="CustomShape 15"/>
          <p:cNvSpPr/>
          <p:nvPr/>
        </p:nvSpPr>
        <p:spPr>
          <a:xfrm>
            <a:off x="5411880" y="2895480"/>
            <a:ext cx="362304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This is NON-IDEAL</a:t>
            </a:r>
            <a:endParaRPr/>
          </a:p>
        </p:txBody>
      </p:sp>
      <p:sp>
        <p:nvSpPr>
          <p:cNvPr id="363" name="TextShape 16"/>
          <p:cNvSpPr txBox="1"/>
          <p:nvPr/>
        </p:nvSpPr>
        <p:spPr>
          <a:xfrm>
            <a:off x="304920" y="0"/>
            <a:ext cx="64580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Push vs Pull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/>
          </a:p>
        </p:txBody>
      </p:sp>
      <p:sp>
        <p:nvSpPr>
          <p:cNvPr id="7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Remember, Homework #1 is due on </a:t>
            </a: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Saturday.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 Homework Link: </a:t>
            </a:r>
          </a:p>
          <a:p>
            <a:pPr>
              <a:lnSpc>
                <a:spcPct val="100000"/>
              </a:lnSpc>
            </a:pPr>
            <a:endParaRPr lang="en-US" sz="2200" b="1" u="sng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  <a:hlinkClick r:id="rId2"/>
              </a:rPr>
              <a:t>http://smu.bootcampcontent.com/SMU-Coding-Bootcamp/SMDA201801FSF4-Class-Repository-FSF/tree/master/01-Class-Content/01-html-git-css/02-Homework/Instructions</a:t>
            </a:r>
            <a:br>
              <a:rPr lang="en-US" sz="2200" dirty="0">
                <a:solidFill>
                  <a:srgbClr val="000000"/>
                </a:solidFill>
                <a:latin typeface="Arial"/>
              </a:rPr>
            </a:b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Remember to submit Homework via Boot Camp Spot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3200" b="1" u="sng" strike="noStrike">
                <a:solidFill>
                  <a:srgbClr val="000000"/>
                </a:solidFill>
                <a:latin typeface="Arial"/>
              </a:rPr>
              <a:t>seriously</a:t>
            </a: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!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 b="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100917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Push vs Pull</a:t>
            </a:r>
            <a:endParaRPr/>
          </a:p>
        </p:txBody>
      </p:sp>
      <p:pic>
        <p:nvPicPr>
          <p:cNvPr id="365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4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Main Branch (Spongebob’s)</a:t>
            </a:r>
            <a:endParaRPr/>
          </a:p>
        </p:txBody>
      </p:sp>
      <p:pic>
        <p:nvPicPr>
          <p:cNvPr id="368" name="Picture 10"/>
          <p:cNvPicPr/>
          <p:nvPr/>
        </p:nvPicPr>
        <p:blipFill>
          <a:blip r:embed="rId5"/>
          <a:stretch/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69" name="Picture 10"/>
          <p:cNvPicPr/>
          <p:nvPr/>
        </p:nvPicPr>
        <p:blipFill>
          <a:blip r:embed="rId5"/>
          <a:stretch/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5"/>
          <a:stretch/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1" name="Picture 10"/>
          <p:cNvPicPr/>
          <p:nvPr/>
        </p:nvPicPr>
        <p:blipFill>
          <a:blip r:embed="rId5"/>
          <a:stretch/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72" name="Picture 10"/>
          <p:cNvPicPr/>
          <p:nvPr/>
        </p:nvPicPr>
        <p:blipFill>
          <a:blip r:embed="rId5"/>
          <a:stretch/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374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75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376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377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378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Spongebob continues programming</a:t>
            </a:r>
            <a:endParaRPr/>
          </a:p>
        </p:txBody>
      </p:sp>
      <p:sp>
        <p:nvSpPr>
          <p:cNvPr id="383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Prince’s Branch</a:t>
            </a:r>
            <a:endParaRPr/>
          </a:p>
        </p:txBody>
      </p:sp>
      <p:pic>
        <p:nvPicPr>
          <p:cNvPr id="384" name="Picture 10"/>
          <p:cNvPicPr/>
          <p:nvPr/>
        </p:nvPicPr>
        <p:blipFill>
          <a:blip r:embed="rId5"/>
          <a:stretch/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The Group Project – Push vs Pull</a:t>
            </a:r>
            <a:endParaRPr/>
          </a:p>
        </p:txBody>
      </p:sp>
      <p:pic>
        <p:nvPicPr>
          <p:cNvPr id="386" name="Picture 2"/>
          <p:cNvPicPr/>
          <p:nvPr/>
        </p:nvPicPr>
        <p:blipFill>
          <a:blip r:embed="rId3"/>
          <a:stretch/>
        </p:blipFill>
        <p:spPr>
          <a:xfrm>
            <a:off x="287280" y="1154160"/>
            <a:ext cx="1741320" cy="1442160"/>
          </a:xfrm>
          <a:prstGeom prst="rect">
            <a:avLst/>
          </a:prstGeom>
          <a:ln>
            <a:noFill/>
          </a:ln>
        </p:spPr>
      </p:pic>
      <p:pic>
        <p:nvPicPr>
          <p:cNvPr id="387" name="Picture 2"/>
          <p:cNvPicPr/>
          <p:nvPr/>
        </p:nvPicPr>
        <p:blipFill>
          <a:blip r:embed="rId4"/>
          <a:stretch/>
        </p:blipFill>
        <p:spPr>
          <a:xfrm>
            <a:off x="609480" y="4724280"/>
            <a:ext cx="1239120" cy="1586160"/>
          </a:xfrm>
          <a:prstGeom prst="rect">
            <a:avLst/>
          </a:prstGeom>
          <a:ln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2477520" y="1061640"/>
            <a:ext cx="321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Main Branch (Spongebob’s)</a:t>
            </a:r>
            <a:endParaRPr/>
          </a:p>
        </p:txBody>
      </p:sp>
      <p:pic>
        <p:nvPicPr>
          <p:cNvPr id="389" name="Picture 10"/>
          <p:cNvPicPr/>
          <p:nvPr/>
        </p:nvPicPr>
        <p:blipFill>
          <a:blip r:embed="rId5"/>
          <a:stretch/>
        </p:blipFill>
        <p:spPr>
          <a:xfrm>
            <a:off x="2475360" y="151236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0" name="Picture 10"/>
          <p:cNvPicPr/>
          <p:nvPr/>
        </p:nvPicPr>
        <p:blipFill>
          <a:blip r:embed="rId5"/>
          <a:stretch/>
        </p:blipFill>
        <p:spPr>
          <a:xfrm>
            <a:off x="3611160" y="15048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1" name="Picture 10"/>
          <p:cNvPicPr/>
          <p:nvPr/>
        </p:nvPicPr>
        <p:blipFill>
          <a:blip r:embed="rId5"/>
          <a:stretch/>
        </p:blipFill>
        <p:spPr>
          <a:xfrm>
            <a:off x="47466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2" name="Picture 10"/>
          <p:cNvPicPr/>
          <p:nvPr/>
        </p:nvPicPr>
        <p:blipFill>
          <a:blip r:embed="rId5"/>
          <a:stretch/>
        </p:blipFill>
        <p:spPr>
          <a:xfrm>
            <a:off x="5882400" y="150300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393" name="Picture 10"/>
          <p:cNvPicPr/>
          <p:nvPr/>
        </p:nvPicPr>
        <p:blipFill>
          <a:blip r:embed="rId5"/>
          <a:stretch/>
        </p:blipFill>
        <p:spPr>
          <a:xfrm>
            <a:off x="7018200" y="150300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2695680" y="24228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1</a:t>
            </a:r>
            <a:endParaRPr/>
          </a:p>
        </p:txBody>
      </p:sp>
      <p:sp>
        <p:nvSpPr>
          <p:cNvPr id="395" name="CustomShape 4"/>
          <p:cNvSpPr/>
          <p:nvPr/>
        </p:nvSpPr>
        <p:spPr>
          <a:xfrm>
            <a:off x="3815280" y="2419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2</a:t>
            </a:r>
            <a:endParaRPr/>
          </a:p>
        </p:txBody>
      </p:sp>
      <p:sp>
        <p:nvSpPr>
          <p:cNvPr id="396" name="CustomShape 5"/>
          <p:cNvSpPr/>
          <p:nvPr/>
        </p:nvSpPr>
        <p:spPr>
          <a:xfrm>
            <a:off x="489600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3</a:t>
            </a:r>
            <a:endParaRPr/>
          </a:p>
        </p:txBody>
      </p:sp>
      <p:sp>
        <p:nvSpPr>
          <p:cNvPr id="397" name="CustomShape 6"/>
          <p:cNvSpPr/>
          <p:nvPr/>
        </p:nvSpPr>
        <p:spPr>
          <a:xfrm>
            <a:off x="615132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398" name="CustomShape 7"/>
          <p:cNvSpPr/>
          <p:nvPr/>
        </p:nvSpPr>
        <p:spPr>
          <a:xfrm>
            <a:off x="7261560" y="242676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/>
              </a:rPr>
              <a:t>5</a:t>
            </a:r>
            <a:endParaRPr/>
          </a:p>
        </p:txBody>
      </p:sp>
      <p:sp>
        <p:nvSpPr>
          <p:cNvPr id="399" name="CustomShape 8"/>
          <p:cNvSpPr/>
          <p:nvPr/>
        </p:nvSpPr>
        <p:spPr>
          <a:xfrm flipV="1">
            <a:off x="33562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9"/>
          <p:cNvSpPr/>
          <p:nvPr/>
        </p:nvSpPr>
        <p:spPr>
          <a:xfrm flipV="1">
            <a:off x="449208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0"/>
          <p:cNvSpPr/>
          <p:nvPr/>
        </p:nvSpPr>
        <p:spPr>
          <a:xfrm flipV="1">
            <a:off x="5630760" y="193572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11"/>
          <p:cNvSpPr/>
          <p:nvPr/>
        </p:nvSpPr>
        <p:spPr>
          <a:xfrm flipV="1">
            <a:off x="6763320" y="1945440"/>
            <a:ext cx="254520" cy="7200"/>
          </a:xfrm>
          <a:prstGeom prst="straightConnector1">
            <a:avLst/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2"/>
          <p:cNvSpPr/>
          <p:nvPr/>
        </p:nvSpPr>
        <p:spPr>
          <a:xfrm>
            <a:off x="5940000" y="1122480"/>
            <a:ext cx="3006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Spongebob continues programming</a:t>
            </a:r>
            <a:endParaRPr/>
          </a:p>
        </p:txBody>
      </p:sp>
      <p:sp>
        <p:nvSpPr>
          <p:cNvPr id="404" name="CustomShape 13"/>
          <p:cNvSpPr/>
          <p:nvPr/>
        </p:nvSpPr>
        <p:spPr>
          <a:xfrm>
            <a:off x="4182840" y="5845320"/>
            <a:ext cx="191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u="sng" strike="noStrike">
                <a:solidFill>
                  <a:srgbClr val="000000"/>
                </a:solidFill>
                <a:latin typeface="Arial"/>
              </a:rPr>
              <a:t>Prince’s Branch</a:t>
            </a:r>
            <a:endParaRPr/>
          </a:p>
        </p:txBody>
      </p:sp>
      <p:pic>
        <p:nvPicPr>
          <p:cNvPr id="405" name="Picture 10"/>
          <p:cNvPicPr/>
          <p:nvPr/>
        </p:nvPicPr>
        <p:blipFill>
          <a:blip r:embed="rId5"/>
          <a:stretch/>
        </p:blipFill>
        <p:spPr>
          <a:xfrm>
            <a:off x="4790160" y="4956480"/>
            <a:ext cx="880560" cy="880560"/>
          </a:xfrm>
          <a:prstGeom prst="rect">
            <a:avLst/>
          </a:prstGeom>
          <a:ln>
            <a:noFill/>
          </a:ln>
        </p:spPr>
      </p:pic>
      <p:sp>
        <p:nvSpPr>
          <p:cNvPr id="406" name="CustomShape 14"/>
          <p:cNvSpPr/>
          <p:nvPr/>
        </p:nvSpPr>
        <p:spPr>
          <a:xfrm>
            <a:off x="5340960" y="3380400"/>
            <a:ext cx="55296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/>
              </a:rPr>
              <a:t>?</a:t>
            </a:r>
            <a:endParaRPr/>
          </a:p>
        </p:txBody>
      </p:sp>
      <p:sp>
        <p:nvSpPr>
          <p:cNvPr id="407" name="CustomShape 15"/>
          <p:cNvSpPr/>
          <p:nvPr/>
        </p:nvSpPr>
        <p:spPr>
          <a:xfrm>
            <a:off x="152280" y="3444840"/>
            <a:ext cx="5039640" cy="115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strike="noStrike">
                <a:solidFill>
                  <a:srgbClr val="000000"/>
                </a:solidFill>
                <a:latin typeface="Arial"/>
              </a:rPr>
              <a:t>Because Spongebob controls the “master branch” he must elect to </a:t>
            </a:r>
            <a:r>
              <a:rPr lang="en-US" sz="1400" b="1" u="sng" strike="noStrike">
                <a:solidFill>
                  <a:srgbClr val="000000"/>
                </a:solidFill>
                <a:latin typeface="Arial"/>
              </a:rPr>
              <a:t>pull</a:t>
            </a:r>
            <a:r>
              <a:rPr lang="en-US" sz="1400" strike="noStrike">
                <a:solidFill>
                  <a:srgbClr val="000000"/>
                </a:solidFill>
                <a:latin typeface="Arial"/>
              </a:rPr>
              <a:t> Prince’s Code. All Prince can do is submit a </a:t>
            </a: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“pull request”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This is the ideal way to maintain code in version control.</a:t>
            </a:r>
            <a:endParaRPr/>
          </a:p>
        </p:txBody>
      </p:sp>
      <p:sp>
        <p:nvSpPr>
          <p:cNvPr id="408" name="CustomShape 16"/>
          <p:cNvSpPr/>
          <p:nvPr/>
        </p:nvSpPr>
        <p:spPr>
          <a:xfrm>
            <a:off x="221040" y="3107880"/>
            <a:ext cx="4807800" cy="303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/>
              </a:rPr>
              <a:t>Ideal Approach – Using Pull Requests</a:t>
            </a:r>
            <a:endParaRPr/>
          </a:p>
        </p:txBody>
      </p:sp>
      <p:sp>
        <p:nvSpPr>
          <p:cNvPr id="409" name="CustomShape 17"/>
          <p:cNvSpPr/>
          <p:nvPr/>
        </p:nvSpPr>
        <p:spPr>
          <a:xfrm rot="5400000" flipH="1" flipV="1">
            <a:off x="3964680" y="3663720"/>
            <a:ext cx="2572560" cy="11880"/>
          </a:xfrm>
          <a:prstGeom prst="curvedConnector3">
            <a:avLst>
              <a:gd name="adj1" fmla="val 50000"/>
            </a:avLst>
          </a:prstGeom>
          <a:noFill/>
          <a:ln w="6336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304920" y="9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General Steps for Git Pull Requests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409320" y="783720"/>
            <a:ext cx="8610120" cy="561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Create a new branch of on your local computer 
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branch &lt;BRANCH NAME&gt;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Checkout that branch (locally) on your machine
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checkout &lt;BRANCH NAME&gt;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Add / Commit your changes (will automatically save to this branch)
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add –A
	git commit –m “Comment”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Push your branch to GitHub</a:t>
            </a:r>
            <a:endParaRPr/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/>
              </a:rPr>
              <a:t>	</a:t>
            </a: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git push origin &lt;BRANCH NAME&gt;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Submit a Pull Request on GitHub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lang="en-US" sz="2000" strike="noStrike">
                <a:solidFill>
                  <a:srgbClr val="000000"/>
                </a:solidFill>
                <a:latin typeface="Arial"/>
              </a:rPr>
              <a:t>Other user must accept these changes on GitHub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700" i="1" strike="noStrike">
                <a:solidFill>
                  <a:srgbClr val="000000"/>
                </a:solidFill>
                <a:latin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1700" strike="noStrike">
                <a:solidFill>
                  <a:srgbClr val="000000"/>
                </a:solidFill>
                <a:latin typeface="Arial"/>
              </a:rPr>
              <a:t>
	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/>
          </a:p>
        </p:txBody>
      </p:sp>
      <p:sp>
        <p:nvSpPr>
          <p:cNvPr id="413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/>
                <a:ea typeface="Roboto"/>
              </a:rPr>
              <a:t>Git Pull Request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2"/>
          <p:cNvSpPr/>
          <p:nvPr/>
        </p:nvSpPr>
        <p:spPr>
          <a:xfrm>
            <a:off x="304920" y="914400"/>
            <a:ext cx="8686440" cy="447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Time to take your newfound collaborative git skills to the real-world. Find a partner and follow the steps sent via slack to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Share each other’s code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Make modifications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Submit a Pull Request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Roboto"/>
              </a:rPr>
              <a:t>Accept the Pull Changes</a:t>
            </a:r>
            <a:endParaRPr/>
          </a:p>
        </p:txBody>
      </p:sp>
      <p:sp>
        <p:nvSpPr>
          <p:cNvPr id="41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Follow our Guide!</a:t>
            </a:r>
            <a:endParaRPr/>
          </a:p>
        </p:txBody>
      </p:sp>
      <p:pic>
        <p:nvPicPr>
          <p:cNvPr id="418" name="Picture 2"/>
          <p:cNvPicPr/>
          <p:nvPr/>
        </p:nvPicPr>
        <p:blipFill>
          <a:blip r:embed="rId2"/>
          <a:stretch/>
        </p:blipFill>
        <p:spPr>
          <a:xfrm>
            <a:off x="304920" y="838080"/>
            <a:ext cx="3805920" cy="5060880"/>
          </a:xfrm>
          <a:prstGeom prst="rect">
            <a:avLst/>
          </a:prstGeom>
          <a:ln>
            <a:noFill/>
          </a:ln>
        </p:spPr>
      </p:pic>
      <p:sp>
        <p:nvSpPr>
          <p:cNvPr id="419" name="CustomShape 2"/>
          <p:cNvSpPr/>
          <p:nvPr/>
        </p:nvSpPr>
        <p:spPr>
          <a:xfrm>
            <a:off x="4343400" y="2819520"/>
            <a:ext cx="4676040" cy="89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</a:rPr>
              <a:t>Step-by-step guide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/>
              </a:rPr>
              <a:t>on creating Git Pull Requests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Don’t Worry!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/>
                <a:ea typeface="Roboto"/>
              </a:rPr>
              <a:t>We’ll be coming back to this.</a:t>
            </a:r>
            <a:endParaRPr/>
          </a:p>
        </p:txBody>
      </p:sp>
      <p:sp>
        <p:nvSpPr>
          <p:cNvPr id="422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You won’t need this fully until Week 8.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Practice At Home</a:t>
            </a:r>
            <a:endParaRPr/>
          </a:p>
        </p:txBody>
      </p:sp>
      <p:sp>
        <p:nvSpPr>
          <p:cNvPr id="424" name="CustomShape 2"/>
          <p:cNvSpPr/>
          <p:nvPr/>
        </p:nvSpPr>
        <p:spPr>
          <a:xfrm>
            <a:off x="304920" y="205740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000" b="1" i="1" strike="noStrike">
                <a:solidFill>
                  <a:srgbClr val="000000"/>
                </a:solidFill>
                <a:latin typeface="Arial"/>
                <a:ea typeface="Roboto"/>
              </a:rPr>
              <a:t>But practice when you can!</a:t>
            </a:r>
            <a:endParaRPr/>
          </a:p>
        </p:txBody>
      </p:sp>
      <p:sp>
        <p:nvSpPr>
          <p:cNvPr id="425" name="CustomShape 3"/>
          <p:cNvSpPr/>
          <p:nvPr/>
        </p:nvSpPr>
        <p:spPr>
          <a:xfrm>
            <a:off x="287280" y="312408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/>
                <a:ea typeface="Roboto"/>
              </a:rPr>
              <a:t>You don’t need a partner to submit pull requests!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Review In Class Material (Exercises and Slides)</a:t>
            </a:r>
            <a:r>
              <a:rPr lang="en-US" sz="2200" b="1" dirty="0">
                <a:solidFill>
                  <a:srgbClr val="000000"/>
                </a:solidFill>
                <a:latin typeface="Arial"/>
              </a:rPr>
              <a:t> - 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It’s all in your class repo – just do a </a:t>
            </a:r>
            <a:r>
              <a:rPr lang="en-US" sz="2200" b="1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pull every few days to get the latest</a:t>
            </a: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/>
              </a:rPr>
              <a:t>Watch the pre-recorded videos in the video guide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  <a:hlinkClick r:id="rId2"/>
              </a:rPr>
              <a:t>https://codingbootcamp.hosted.panopto.com/Panopto/Pages/Sessions/List.aspx?folderID=d623fb7f-c667-4636-b61d-a86b0027c690</a:t>
            </a: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/>
              </a:rPr>
              <a:t>Pro tip:  You can watch at 2X speed and make everyone sound like chipmunks.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374335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rial"/>
              </a:rPr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66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/>
              </a:rPr>
              <a:t>Recap</a:t>
            </a:r>
            <a:endParaRPr/>
          </a:p>
        </p:txBody>
      </p:sp>
      <p:sp>
        <p:nvSpPr>
          <p:cNvPr id="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/>
              </a:rPr>
              <a:t>How to Learn on Your Own!!</a:t>
            </a:r>
            <a:endParaRPr dirty="0"/>
          </a:p>
        </p:txBody>
      </p:sp>
      <p:pic>
        <p:nvPicPr>
          <p:cNvPr id="6" name="Picture 2"/>
          <p:cNvPicPr/>
          <p:nvPr/>
        </p:nvPicPr>
        <p:blipFill>
          <a:blip r:embed="rId2"/>
          <a:srcRect b="4166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58923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1904</Words>
  <Application>Microsoft Macintosh PowerPoint</Application>
  <PresentationFormat>On-screen Show (4:3)</PresentationFormat>
  <Paragraphs>352</Paragraphs>
  <Slides>67</Slides>
  <Notes>14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DejaVu Sans</vt:lpstr>
      <vt:lpstr>Mangal</vt:lpstr>
      <vt:lpstr>Roboto</vt:lpstr>
      <vt:lpstr>Times New Roman</vt:lpstr>
      <vt:lpstr>1_Unbranded</vt:lpstr>
      <vt:lpstr>Going Live</vt:lpstr>
      <vt:lpstr>PowerPoint Presentation</vt:lpstr>
      <vt:lpstr>PowerPoint Presentation</vt:lpstr>
      <vt:lpstr>PowerPoint Presentation</vt:lpstr>
      <vt:lpstr>A Few Admin Things…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Resets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the Web with GitHub!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Homework 1 - Help?</vt:lpstr>
      <vt:lpstr>EXTRA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Bruce Van Horn</cp:lastModifiedBy>
  <cp:revision>1487</cp:revision>
  <cp:lastPrinted>2016-01-30T16:23:56Z</cp:lastPrinted>
  <dcterms:created xsi:type="dcterms:W3CDTF">2015-01-20T17:19:00Z</dcterms:created>
  <dcterms:modified xsi:type="dcterms:W3CDTF">2018-01-30T17:16:03Z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</Properties>
</file>